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4"/>
  </p:notesMasterIdLst>
  <p:sldIdLst>
    <p:sldId id="958" r:id="rId2"/>
    <p:sldId id="982" r:id="rId3"/>
    <p:sldId id="985" r:id="rId4"/>
    <p:sldId id="996" r:id="rId5"/>
    <p:sldId id="995" r:id="rId6"/>
    <p:sldId id="960" r:id="rId7"/>
    <p:sldId id="983" r:id="rId8"/>
    <p:sldId id="948" r:id="rId9"/>
    <p:sldId id="957" r:id="rId10"/>
    <p:sldId id="984" r:id="rId11"/>
    <p:sldId id="947" r:id="rId12"/>
    <p:sldId id="987" r:id="rId13"/>
    <p:sldId id="988" r:id="rId14"/>
    <p:sldId id="938" r:id="rId15"/>
    <p:sldId id="939" r:id="rId16"/>
    <p:sldId id="989" r:id="rId17"/>
    <p:sldId id="990" r:id="rId18"/>
    <p:sldId id="991" r:id="rId19"/>
    <p:sldId id="992" r:id="rId20"/>
    <p:sldId id="997" r:id="rId21"/>
    <p:sldId id="998" r:id="rId22"/>
    <p:sldId id="981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319638-E5C3-94B6-D676-361545E83863}" name="Güldeniz Doğan Alkan" initials="GDA" userId="S-1-5-21-4284332628-3021703977-1534814367-13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8" autoAdjust="0"/>
    <p:restoredTop sz="75441" autoAdjust="0"/>
  </p:normalViewPr>
  <p:slideViewPr>
    <p:cSldViewPr snapToGrid="0">
      <p:cViewPr varScale="1">
        <p:scale>
          <a:sx n="80" d="100"/>
          <a:sy n="80" d="100"/>
        </p:scale>
        <p:origin x="47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168000"/>
        <c:axId val="33206656"/>
      </c:barChart>
      <c:catAx>
        <c:axId val="331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206656"/>
        <c:crosses val="autoZero"/>
        <c:auto val="1"/>
        <c:lblAlgn val="ctr"/>
        <c:lblOffset val="100"/>
        <c:noMultiLvlLbl val="0"/>
      </c:catAx>
      <c:valAx>
        <c:axId val="3320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16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Web Sitesi Tıklanma Sayısı</a:t>
            </a:r>
          </a:p>
        </c:rich>
      </c:tx>
      <c:layout>
        <c:manualLayout>
          <c:xMode val="edge"/>
          <c:yMode val="edge"/>
          <c:x val="0.1980522564821082"/>
          <c:y val="9.19804458263238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7.0790277854392056E-2"/>
          <c:y val="9.4662866230476359E-2"/>
          <c:w val="0.89269840049146543"/>
          <c:h val="0.77547803701126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Tıklanma Sayıları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İngilizce</c:v>
                </c:pt>
                <c:pt idx="1">
                  <c:v>Türkçe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2973</c:v>
                </c:pt>
                <c:pt idx="1">
                  <c:v>60871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1-4810-BCE8-E03002C6B5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308608"/>
        <c:axId val="90311296"/>
      </c:barChart>
      <c:catAx>
        <c:axId val="9030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311296"/>
        <c:crosses val="autoZero"/>
        <c:auto val="1"/>
        <c:lblAlgn val="ctr"/>
        <c:lblOffset val="100"/>
        <c:noMultiLvlLbl val="0"/>
      </c:catAx>
      <c:valAx>
        <c:axId val="9031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30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0">
                <a:solidFill>
                  <a:schemeClr val="tx1"/>
                </a:solidFill>
              </a:rPr>
              <a:t>Ülkelere Göre Tıklanma Sayıları (Türkiye Hariç)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Ülkelere Göre Tıklanma Sayıları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D0-4EB0-83E7-92171844E7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D0-4EB0-83E7-92171844E7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D0-4EB0-83E7-92171844E7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CD0-4EB0-83E7-92171844E76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CD0-4EB0-83E7-92171844E76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CD0-4EB0-83E7-92171844E76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1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CD0-4EB0-83E7-92171844E76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CD0-4EB0-83E7-92171844E76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3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CD0-4EB0-83E7-92171844E7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Amerika Birleşik Devletleri</c:v>
                </c:pt>
                <c:pt idx="1">
                  <c:v>Almanya</c:v>
                </c:pt>
                <c:pt idx="2">
                  <c:v>Çin</c:v>
                </c:pt>
                <c:pt idx="3">
                  <c:v>Singapur</c:v>
                </c:pt>
                <c:pt idx="4">
                  <c:v>Hollanda</c:v>
                </c:pt>
                <c:pt idx="5">
                  <c:v>KKTC</c:v>
                </c:pt>
                <c:pt idx="6">
                  <c:v>Birleşik Krallık</c:v>
                </c:pt>
                <c:pt idx="7">
                  <c:v>Fransa</c:v>
                </c:pt>
                <c:pt idx="8">
                  <c:v>Bilinmeyen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271</c:v>
                </c:pt>
                <c:pt idx="1">
                  <c:v>198</c:v>
                </c:pt>
                <c:pt idx="2">
                  <c:v>36</c:v>
                </c:pt>
                <c:pt idx="3">
                  <c:v>91</c:v>
                </c:pt>
                <c:pt idx="4">
                  <c:v>27</c:v>
                </c:pt>
                <c:pt idx="5">
                  <c:v>16</c:v>
                </c:pt>
                <c:pt idx="6">
                  <c:v>40</c:v>
                </c:pt>
                <c:pt idx="7">
                  <c:v>45</c:v>
                </c:pt>
                <c:pt idx="8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1-469F-9BE7-99F5D29450B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374144"/>
        <c:axId val="90375680"/>
      </c:barChart>
      <c:catAx>
        <c:axId val="9037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375680"/>
        <c:crosses val="autoZero"/>
        <c:auto val="1"/>
        <c:lblAlgn val="ctr"/>
        <c:lblOffset val="100"/>
        <c:noMultiLvlLbl val="0"/>
      </c:catAx>
      <c:valAx>
        <c:axId val="9037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37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Linkedin Takipçi Sayısı</a:t>
            </a:r>
          </a:p>
        </c:rich>
      </c:tx>
      <c:layout>
        <c:manualLayout>
          <c:xMode val="edge"/>
          <c:yMode val="edge"/>
          <c:x val="0.14908174149947928"/>
          <c:y val="1.8396089165264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Takipçi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980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900-4638-A786-A90543A144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Takipçi Sayısı-Şubat 2024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57-4BB0-BE5D-F54F13A66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576384"/>
        <c:axId val="90591616"/>
      </c:barChart>
      <c:catAx>
        <c:axId val="9057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591616"/>
        <c:crosses val="autoZero"/>
        <c:auto val="1"/>
        <c:lblAlgn val="ctr"/>
        <c:lblOffset val="100"/>
        <c:noMultiLvlLbl val="0"/>
      </c:catAx>
      <c:valAx>
        <c:axId val="90591616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57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Facebook Takipçi Sayısı</a:t>
            </a:r>
          </a:p>
        </c:rich>
      </c:tx>
      <c:layout>
        <c:manualLayout>
          <c:xMode val="edge"/>
          <c:yMode val="edge"/>
          <c:x val="0.14908174149947928"/>
          <c:y val="1.8396089165264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Takipçi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Takipçi Sayısı-Şubat 2024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2-4E0B-9237-1E40A6971D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620288"/>
        <c:axId val="90622976"/>
      </c:barChart>
      <c:catAx>
        <c:axId val="9062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622976"/>
        <c:crosses val="autoZero"/>
        <c:auto val="1"/>
        <c:lblAlgn val="ctr"/>
        <c:lblOffset val="100"/>
        <c:noMultiLvlLbl val="0"/>
      </c:catAx>
      <c:valAx>
        <c:axId val="906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62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Twitter Takipçi Sayısı</a:t>
            </a:r>
          </a:p>
        </c:rich>
      </c:tx>
      <c:layout>
        <c:manualLayout>
          <c:xMode val="edge"/>
          <c:yMode val="edge"/>
          <c:x val="0.14908174149947928"/>
          <c:y val="1.8396089165264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Takipçi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Takipçi Sayısı-Şubat 2024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0-4FB5-B7CF-5B3DB7CD15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258496"/>
        <c:axId val="33265536"/>
      </c:barChart>
      <c:catAx>
        <c:axId val="3325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265536"/>
        <c:crosses val="autoZero"/>
        <c:auto val="1"/>
        <c:lblAlgn val="ctr"/>
        <c:lblOffset val="100"/>
        <c:noMultiLvlLbl val="0"/>
      </c:catAx>
      <c:valAx>
        <c:axId val="3326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25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Patent ve Marka Vekilliği Sınavları Hazırlık Eğitimleri</a:t>
            </a:r>
            <a:endParaRPr lang="tr-TR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TEMEL EĞİTİM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Temel Eğitim</c:v>
                </c:pt>
                <c:pt idx="1">
                  <c:v>Marka Vekilliği</c:v>
                </c:pt>
                <c:pt idx="2">
                  <c:v>Patent Vekilliği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5-4C03-B777-FBA4A49DB3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PATENT VE MARKA VEKİLLİĞİ SINAVINA HAZIRLIK EĞİTİMLERİ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Temel Eğitim</c:v>
                </c:pt>
                <c:pt idx="1">
                  <c:v>Marka Vekilliği</c:v>
                </c:pt>
                <c:pt idx="2">
                  <c:v>Patent Vekilliği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49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5-4C03-B777-FBA4A49DB3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PATENT VE MARKA VEKİLLİĞİ SINAVLARI HAZIRLIK EĞİTİMLERİ (ilk grup)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Temel Eğitim</c:v>
                </c:pt>
                <c:pt idx="1">
                  <c:v>Marka Vekilliği</c:v>
                </c:pt>
                <c:pt idx="2">
                  <c:v>Patent Vekilliği 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5-47E7-A52C-424CB69496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189824"/>
        <c:axId val="90191360"/>
      </c:barChart>
      <c:catAx>
        <c:axId val="901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191360"/>
        <c:crosses val="autoZero"/>
        <c:auto val="1"/>
        <c:lblAlgn val="ctr"/>
        <c:lblOffset val="100"/>
        <c:noMultiLvlLbl val="0"/>
      </c:catAx>
      <c:valAx>
        <c:axId val="9019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18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ÜYE SAYISI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44896</c:v>
                </c:pt>
                <c:pt idx="1">
                  <c:v>45261</c:v>
                </c:pt>
                <c:pt idx="2">
                  <c:v>45323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132</c:v>
                </c:pt>
                <c:pt idx="1">
                  <c:v>127</c:v>
                </c:pt>
                <c:pt idx="2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73-44CB-B208-1E6973DAA1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221952"/>
        <c:axId val="90237184"/>
      </c:barChart>
      <c:catAx>
        <c:axId val="9022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23718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9023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022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96907-39D0-4809-91AC-7C6757709810}" type="datetimeFigureOut">
              <a:rPr lang="tr-TR" smtClean="0"/>
              <a:pPr/>
              <a:t>29.02.2024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D44C6-78AB-4250-95AE-14977AE5932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67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197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50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645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>
                <a:solidFill>
                  <a:prstClr val="black"/>
                </a:solidFill>
              </a:rPr>
              <a:pPr/>
              <a:t>12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2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>
                <a:solidFill>
                  <a:prstClr val="black"/>
                </a:solidFill>
              </a:rPr>
              <a:pPr/>
              <a:t>13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4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752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556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25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790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>
                <a:solidFill>
                  <a:prstClr val="black"/>
                </a:solidFill>
              </a:rPr>
              <a:pPr/>
              <a:t>18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9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589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53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968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372F-914D-33BF-B336-4AD7413C7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080AE-61E6-AE91-524E-7BEB69678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7EAB3-CE07-EDEE-B3BC-9BA58B750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74598-80D9-1ED0-1145-93E754D0A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9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EAC98-75A9-E381-B7C4-681B9701D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4F8CE-A27B-984F-9C67-BAC8C3250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EB18E-FB16-48B6-B5AA-D287E3B72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76A4C-11E9-54BB-3258-3157AE645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10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9676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711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708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D44C6-78AB-4250-95AE-14977AE5932E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36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5794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777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7166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213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030258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4384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3237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366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7" y="6309320"/>
            <a:ext cx="683339" cy="365125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981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7" y="6309320"/>
            <a:ext cx="683339" cy="365125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2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733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3733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384AC-C6A5-4834-BE87-BCA0DE054903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87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61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3687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76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3896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4871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149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3662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90069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5CD6B-CA78-4BD6-8962-32B658934115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25986-DDFA-4184-94C4-460BDBDEA9AF}" type="slidenum">
              <a:rPr lang="tr-TR" b="1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6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677" r:id="rId18"/>
    <p:sldLayoutId id="2147483662" r:id="rId19"/>
    <p:sldLayoutId id="2147483668" r:id="rId2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960107" cy="384043"/>
          </a:xfrm>
        </p:spPr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</a:t>
            </a:fld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F380C-096C-416C-B44D-5688E01760B5}"/>
              </a:ext>
            </a:extLst>
          </p:cNvPr>
          <p:cNvSpPr/>
          <p:nvPr/>
        </p:nvSpPr>
        <p:spPr>
          <a:xfrm>
            <a:off x="887548" y="3271117"/>
            <a:ext cx="880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spcAft>
                <a:spcPts val="0"/>
              </a:spcAft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ŞUBAT 2024 TARİHLİ </a:t>
            </a:r>
          </a:p>
          <a:p>
            <a:pPr marL="449580" algn="ctr">
              <a:spcAft>
                <a:spcPts val="0"/>
              </a:spcAft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GENEL KURUL TOPLANTISI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29" y="1424215"/>
            <a:ext cx="1668283" cy="10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35" y="77857"/>
            <a:ext cx="984915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35" y="987184"/>
            <a:ext cx="9369973" cy="5194814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Mart 2022 </a:t>
            </a: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tarihinde TOBB Türkiye Patent ve Marka Vekilleri Meclisi ev sahipliğinde “Patent ve Marka Vekilleri İstişare </a:t>
            </a:r>
            <a:r>
              <a:rPr lang="tr-T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Toplantısı”na</a:t>
            </a: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katılım sağlanmıştır.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08 Haziran 2022 </a:t>
            </a: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tarihinde Patent ve Marka Vekilleri Toplantısına “</a:t>
            </a:r>
            <a:r>
              <a:rPr lang="tr-T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Vekilsiz</a:t>
            </a: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Başvurular” ve “Disiplin Uygulamalarında Önemli Hususlar ve Tavsiyeler” konuları da dâhil olmak üzere İstanbul’da yapılan toplantıya katılım sağlanmıştır. 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Eylül 2022 tarihinde </a:t>
            </a: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TÜRKPATENT tarafından gerçekleştirilen Vekil İstişare Toplantısında üyelerimiz tarafından iletilen talep ve görüşler TÜRKPATENT yönetimine iletilmiştir.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6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599" y="263761"/>
            <a:ext cx="1008843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35" y="1166471"/>
            <a:ext cx="8479365" cy="3880773"/>
          </a:xfrm>
        </p:spPr>
        <p:txBody>
          <a:bodyPr/>
          <a:lstStyle/>
          <a:p>
            <a:pPr lvl="0" algn="just">
              <a:lnSpc>
                <a:spcPct val="150000"/>
              </a:lnSpc>
              <a:buClr>
                <a:srgbClr val="1CADE4"/>
              </a:buClr>
            </a:pPr>
            <a:r>
              <a:rPr lang="tr-T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 web sitesinin 202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yılları arasında toplam tıklanma sayısı 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63.344</a:t>
            </a:r>
            <a:r>
              <a:rPr lang="tr-T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</a:t>
            </a:r>
            <a:r>
              <a:rPr lang="tr-T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D32C0-842E-4B5A-9B09-65AD1EA5D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3" t="-1" r="59598" b="60038"/>
          <a:stretch/>
        </p:blipFill>
        <p:spPr>
          <a:xfrm>
            <a:off x="524535" y="3335602"/>
            <a:ext cx="8632165" cy="2867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7100" y="6379170"/>
            <a:ext cx="5334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DC1997D6-F286-479E-9049-BDDCB7E5C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008" y="965000"/>
          <a:ext cx="2852737" cy="552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85C30-571F-413F-9AF6-338F0446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tr-TR">
              <a:solidFill>
                <a:prstClr val="white"/>
              </a:solidFill>
            </a:endParaRPr>
          </a:p>
        </p:txBody>
      </p:sp>
      <p:graphicFrame>
        <p:nvGraphicFramePr>
          <p:cNvPr id="28" name="Content Placeholder 21">
            <a:extLst>
              <a:ext uri="{FF2B5EF4-FFF2-40B4-BE49-F238E27FC236}">
                <a16:creationId xmlns:a16="http://schemas.microsoft.com/office/drawing/2014/main" id="{BA44EDEF-84F9-4D01-BBFC-923B6CC54818}"/>
              </a:ext>
            </a:extLst>
          </p:cNvPr>
          <p:cNvGraphicFramePr>
            <a:graphicFrameLocks/>
          </p:cNvGraphicFramePr>
          <p:nvPr/>
        </p:nvGraphicFramePr>
        <p:xfrm>
          <a:off x="791165" y="384755"/>
          <a:ext cx="3643528" cy="6142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214" y="6379170"/>
            <a:ext cx="533400" cy="295275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5C3F912-7A1B-4158-B16C-9B7D2B29F2A4}"/>
              </a:ext>
            </a:extLst>
          </p:cNvPr>
          <p:cNvGraphicFramePr/>
          <p:nvPr/>
        </p:nvGraphicFramePr>
        <p:xfrm>
          <a:off x="4755998" y="384755"/>
          <a:ext cx="4611025" cy="579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7345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DC1997D6-F286-479E-9049-BDDCB7E5C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008" y="965000"/>
          <a:ext cx="2852737" cy="552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85C30-571F-413F-9AF6-338F0446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214" y="6379170"/>
            <a:ext cx="533400" cy="295275"/>
          </a:xfrm>
          <a:prstGeom prst="rect">
            <a:avLst/>
          </a:prstGeom>
        </p:spPr>
      </p:pic>
      <p:graphicFrame>
        <p:nvGraphicFramePr>
          <p:cNvPr id="9" name="Content Placeholder 21">
            <a:extLst>
              <a:ext uri="{FF2B5EF4-FFF2-40B4-BE49-F238E27FC236}">
                <a16:creationId xmlns:a16="http://schemas.microsoft.com/office/drawing/2014/main" id="{92541FD2-E804-4C8A-A9BE-FB51708E4629}"/>
              </a:ext>
            </a:extLst>
          </p:cNvPr>
          <p:cNvGraphicFramePr>
            <a:graphicFrameLocks/>
          </p:cNvGraphicFramePr>
          <p:nvPr/>
        </p:nvGraphicFramePr>
        <p:xfrm>
          <a:off x="3746180" y="370087"/>
          <a:ext cx="2852737" cy="621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ontent Placeholder 21">
            <a:extLst>
              <a:ext uri="{FF2B5EF4-FFF2-40B4-BE49-F238E27FC236}">
                <a16:creationId xmlns:a16="http://schemas.microsoft.com/office/drawing/2014/main" id="{E278FADE-1C9A-406A-9517-DEF1BE408D43}"/>
              </a:ext>
            </a:extLst>
          </p:cNvPr>
          <p:cNvGraphicFramePr>
            <a:graphicFrameLocks/>
          </p:cNvGraphicFramePr>
          <p:nvPr/>
        </p:nvGraphicFramePr>
        <p:xfrm>
          <a:off x="793919" y="360408"/>
          <a:ext cx="2852737" cy="621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ontent Placeholder 21">
            <a:extLst>
              <a:ext uri="{FF2B5EF4-FFF2-40B4-BE49-F238E27FC236}">
                <a16:creationId xmlns:a16="http://schemas.microsoft.com/office/drawing/2014/main" id="{4A1E394B-439C-4631-B16C-0370E2BE0A6B}"/>
              </a:ext>
            </a:extLst>
          </p:cNvPr>
          <p:cNvGraphicFramePr>
            <a:graphicFrameLocks/>
          </p:cNvGraphicFramePr>
          <p:nvPr/>
        </p:nvGraphicFramePr>
        <p:xfrm>
          <a:off x="6598917" y="332665"/>
          <a:ext cx="2852737" cy="621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12708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266" y="177800"/>
            <a:ext cx="1020920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9" y="1412578"/>
            <a:ext cx="9442702" cy="3880773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VE MARKA VEKİLLİĞİ SINAVLARI HAZIRLIK TEMEL EĞİTİMİ, 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17-18-19 Haziran 2023 tarihlerinde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toplam 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kişinin katılımıyla çevrimiçi olarak gerçekleştirilmiştir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897" y="6379170"/>
            <a:ext cx="533400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56" y="3804986"/>
            <a:ext cx="3694598" cy="2199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919" y="3511246"/>
            <a:ext cx="2736133" cy="27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866" y="107355"/>
            <a:ext cx="1008843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066" y="1320800"/>
            <a:ext cx="9173434" cy="3880773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VE MARKA VEKİLLİĞİ SINAVLARI HAZIRLIK EĞİTİMLERİ (ilk grup), 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7-11 Eylül 2023 ve 14-17 Eylül 2023 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tarihlerinde, toplam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kişinin katılımıyla İstanbul’da gerçekleştirilmiştir.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 VEKİLLİĞİ SINAVI HAZIRLIK EĞİTİMİ, 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21-25 Eylül 2023 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tarihlerinde, toplam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kişinin katılımıyla İstanbul’da gerçekleştirilmiştir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VEKİLLİĞİ SINAVI HAZIRLIK EĞİTİMİ, 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28-29-30 Eylül-1 Ekim 2023 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tarihlerinde, toplam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kişinin katılımıyla İstanbul’da gerçekleştirilmiştir.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897" y="6379170"/>
            <a:ext cx="533400" cy="29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969" y="4283620"/>
            <a:ext cx="2301001" cy="2335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336" y="4311171"/>
            <a:ext cx="2389798" cy="23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2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866" y="107355"/>
            <a:ext cx="1008843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24" y="1177108"/>
            <a:ext cx="9173434" cy="3880773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MARKA VEKİLLİĞİ SINAVLARINA YÖNELİK OCAK AYI EĞİTİMLERİ, </a:t>
            </a:r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20-21-22-23-24 Ocak 2024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tarihlerinde, toplam 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kişinin katılımıyla Ankara’da gerçekleştirilmiştir.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897" y="6379170"/>
            <a:ext cx="533400" cy="29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6" y="3103809"/>
            <a:ext cx="5709956" cy="30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366" y="279400"/>
            <a:ext cx="9967661" cy="767427"/>
          </a:xfrm>
        </p:spPr>
        <p:txBody>
          <a:bodyPr/>
          <a:lstStyle/>
          <a:p>
            <a:pPr algn="ctr"/>
            <a:r>
              <a:rPr lang="tr-TR" dirty="0"/>
              <a:t>Yönetim Kurulu Raporu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11" y="3652115"/>
            <a:ext cx="2855089" cy="3205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5897" y="6379170"/>
            <a:ext cx="533400" cy="2952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AEB5A0-AEE9-413C-80AC-0F9F5C0A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29" y="1046827"/>
            <a:ext cx="9018857" cy="3880773"/>
          </a:xfrm>
        </p:spPr>
        <p:txBody>
          <a:bodyPr>
            <a:normAutofit/>
          </a:bodyPr>
          <a:lstStyle/>
          <a:p>
            <a:pPr algn="just"/>
            <a:r>
              <a:rPr lang="tr-T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tr-T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PATENT VE MARKA VEKİLLİĞİ SINAVI HAZIRLIK KİTABI</a:t>
            </a:r>
            <a:r>
              <a:rPr lang="tr-T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hazırlanmış ve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26.04.2023</a:t>
            </a:r>
            <a:r>
              <a:rPr lang="tr-TR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tarihinde satışa sunulmuştur. </a:t>
            </a:r>
          </a:p>
          <a:p>
            <a:pPr algn="just"/>
            <a:r>
              <a:rPr lang="tr-TR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 Aralık 2023 </a:t>
            </a:r>
            <a:r>
              <a:rPr lang="tr-T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tarihi itibariyle toplam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</a:t>
            </a:r>
            <a:r>
              <a:rPr lang="tr-T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adet kitap satışı gerçekleştirilmiştir. </a:t>
            </a:r>
          </a:p>
          <a:p>
            <a:pPr algn="just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Şubat 2024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itibariyle satılan kitap sayısı 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adedi geçmiştir.</a:t>
            </a:r>
            <a:endParaRPr lang="tr-TR" sz="2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416047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85C30-571F-413F-9AF6-338F0446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tr-TR">
              <a:solidFill>
                <a:prstClr val="white"/>
              </a:solidFill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53D4023D-0633-4FDF-9E83-8F4D6719E0FD}"/>
              </a:ext>
            </a:extLst>
          </p:cNvPr>
          <p:cNvGraphicFramePr/>
          <p:nvPr/>
        </p:nvGraphicFramePr>
        <p:xfrm>
          <a:off x="857257" y="223024"/>
          <a:ext cx="7952207" cy="645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7362" y="6379170"/>
            <a:ext cx="5334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DC1997D6-F286-479E-9049-BDDCB7E5C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0536" y="322449"/>
          <a:ext cx="7224752" cy="621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85C30-571F-413F-9AF6-338F0446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214" y="6379170"/>
            <a:ext cx="5334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93BA-8B1C-235D-1176-3C60A1450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819150"/>
            <a:ext cx="8971492" cy="5715465"/>
          </a:xfrm>
        </p:spPr>
        <p:txBody>
          <a:bodyPr>
            <a:normAutofit fontScale="92500" lnSpcReduction="20000"/>
          </a:bodyPr>
          <a:lstStyle/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Açılış ve Saygı Duruşu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Divan Heyetinin seçimi (1+ 2)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Yönetim Kurulu Raporunun ve  Gelir / Gider Hesaplarının Okunması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Denetim Kurulu Raporunun okunması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Raporlar üzerinde görüşmeler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Yönetim ve Denetim Kurullarının ayrı ayrı ibrası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2024-2025 Bütçesinin Görüşülmesi, Giriş ödentisi ve Yıllık Aidatın Belirlenmesi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Gelecek dönemde yapılacak çalışmaların görüşülmesi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Yönetim Kurulu (5 asil 5 yedek), Denetim Kurulu (3 asil 3 yedek) ve Disiplin Kurulu üyelerinin (3 asil ve 3 yedek) seçimi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Dilek ve Temenniler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Kapanış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D0E88-4219-E0E5-2440-DBE30D86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384AC-C6A5-4834-BE87-BCA0DE054903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A03CE828-0066-8BD2-C7EE-E70D92A5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0"/>
            <a:ext cx="8596312" cy="66163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GÜNDEM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1301C-2A85-725E-A692-99166F67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897" y="6379170"/>
            <a:ext cx="533400" cy="295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6FD3E0-F6B2-E966-8661-25A9FA17E136}"/>
              </a:ext>
            </a:extLst>
          </p:cNvPr>
          <p:cNvSpPr txBox="1"/>
          <p:nvPr/>
        </p:nvSpPr>
        <p:spPr>
          <a:xfrm>
            <a:off x="11739297" y="6349949"/>
            <a:ext cx="533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79F2A0B6-FD60-43E2-B661-F1188A24C82E}" type="slidenum">
              <a:rPr lang="tr-TR" smtClean="0"/>
              <a:pPr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483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4220-87FC-856C-A04A-5B3212B7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42" y="0"/>
            <a:ext cx="8596668" cy="628891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2024-2026 yılları arasında;</a:t>
            </a:r>
            <a:endParaRPr lang="tr-T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52F71-7E39-B6E0-33D6-88AC806A7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42" y="736912"/>
            <a:ext cx="9820904" cy="5384176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ve Marka Vekilliği Mesleğinin geliştirilmesi için; 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8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ve Marka Vekili kimdir? Vekillerin hizmetlerinden yararlanmanın önemi ile ilgili olarak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sosyal medya ve diğer mecralarda tanıtım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8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ve Marka Vekillerinin ücretleri ile ilgili olarak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ortalama ücret tarifesi 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hazırlanması,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8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Vekil ofislerinde çalışanların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uzmanı, marka uzmanı, patent mühendisi, … vs. gibi unvanları ile ilgili standartların belirlenmesi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8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ve Marka Vekillerinin mesleki sorumluluk sigortasının amacına uygun olarak uygulanabilmesi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ile ilgili çalışmalar,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r-TR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yapılacaktır. </a:t>
            </a:r>
            <a:endParaRPr lang="tr-TR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0F4E-E234-5526-8B48-9B401947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77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2B33-79AE-63A3-001D-1687840A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88FA-8C22-82E6-576A-D920C707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42" y="0"/>
            <a:ext cx="8596668" cy="628891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2024-2026 yılları arasında; ayrıca</a:t>
            </a:r>
            <a:endParaRPr lang="tr-T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72080-7CDE-5E65-A569-5AA0F68BD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42" y="736912"/>
            <a:ext cx="9820904" cy="5384176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Vekiller arası İstişare Toplantıları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Uluslararası katılıma açık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“YENİ TEKNOLOJİLERİN GELİŞİMİ KARŞIISINDA FİKRİ VE SINAİ MÜLKİYET HAKLARININ GELECEĞİ” başlıklı bir Uluslararası Konferans 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düzenlenmesi,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Mesleğimiz ile ilgili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kuruluş gecesi, meslekte uzun yıllar görev yapmış meslektaşlarımıza ödül gecesi, iftar yemekleri </a:t>
            </a: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gibi diğer etkinlikler, 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Patent ve Marka Vekilliği Sınavları öncesi Meslektaş Adayları için 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Sınavlara Hazırlık Eğitimleri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Meslek içi eğitimler</a:t>
            </a:r>
            <a:endParaRPr lang="tr-TR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r-TR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Yapılması planlanmıştır. </a:t>
            </a:r>
            <a:endParaRPr lang="tr-TR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ABFF4-5E00-0428-C77C-8C75E496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2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17AFD-9672-4595-A163-311EDA0C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07" y="298749"/>
            <a:ext cx="3215680" cy="1564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07AC8C-25D4-4CB6-BB53-E9B499173910}"/>
              </a:ext>
            </a:extLst>
          </p:cNvPr>
          <p:cNvSpPr txBox="1"/>
          <p:nvPr/>
        </p:nvSpPr>
        <p:spPr>
          <a:xfrm>
            <a:off x="-185195" y="2223763"/>
            <a:ext cx="1076445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TEŞEKKÜRLER</a:t>
            </a:r>
            <a:br>
              <a:rPr lang="tr-T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tr-TR" sz="2800" b="0" dirty="0">
                <a:solidFill>
                  <a:schemeClr val="tx1"/>
                </a:solidFill>
                <a:latin typeface="+mn-lt"/>
              </a:rPr>
            </a:br>
            <a:r>
              <a:rPr lang="tr-T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PEM YÖNETİM KURULU</a:t>
            </a:r>
          </a:p>
          <a:p>
            <a:pPr algn="ctr"/>
            <a:br>
              <a:rPr lang="tr-T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tr-T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Başkan - 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Uğur YALÇINER</a:t>
            </a:r>
          </a:p>
          <a:p>
            <a:pPr algn="ctr"/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Başkan Yardımcısı - Seda İNAL</a:t>
            </a:r>
          </a:p>
          <a:p>
            <a:pPr algn="ctr"/>
            <a:r>
              <a:rPr lang="tr-T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Sayman Üye - Belgin SAĞDIÇ</a:t>
            </a:r>
          </a:p>
          <a:p>
            <a:pPr algn="ctr"/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Üye - Güldeniz DOĞAN ALKAN</a:t>
            </a:r>
          </a:p>
          <a:p>
            <a:pPr algn="ctr"/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Üye - Cenk SEVİNÇ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1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71" y="25281"/>
            <a:ext cx="9849151" cy="68667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62" y="711959"/>
            <a:ext cx="10752665" cy="1894911"/>
          </a:xfrm>
        </p:spPr>
        <p:txBody>
          <a:bodyPr>
            <a:normAutofit/>
          </a:bodyPr>
          <a:lstStyle/>
          <a:p>
            <a:pPr marL="531813" indent="-531813">
              <a:lnSpc>
                <a:spcPct val="120000"/>
              </a:lnSpc>
            </a:pPr>
            <a:r>
              <a:rPr lang="tr-T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Haziran 2022 </a:t>
            </a:r>
            <a:r>
              <a:rPr lang="tr-T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tarihinde İstanbul’da Vekiller arası İstişare Toplantısı, 43 Patent ve Marka Vekilinin katılımı ile gerçekleştirilmiştir.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B4B05-B68B-2F54-DE21-7A5FFB0DD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57" y="2409053"/>
            <a:ext cx="8648020" cy="41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3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3C7EE-E99C-4B76-3F35-D9C89115F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61AA-15BD-653E-5F47-9881C5E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5" y="77857"/>
            <a:ext cx="984915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5A318-A9BF-0B32-7745-CFB85A5B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11" y="962383"/>
            <a:ext cx="9407590" cy="1202084"/>
          </a:xfrm>
        </p:spPr>
        <p:txBody>
          <a:bodyPr/>
          <a:lstStyle/>
          <a:p>
            <a:pPr marL="531813" indent="-531813" algn="just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Temmuz 2022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tarihinde İstanbul’da Dr. Eugen POPP ve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Tilman Karl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Pfrang’ın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sunumları ile «UNITARY PATENT SYSTEM» semineri 20 Kişinin katılımı ile gerçekleştirilmiştir.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2B314-25BC-CC51-9DF7-5952CE60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0BA6A-4F97-585D-15C3-1F31C19A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F94F4-3169-AD71-6714-DB814A7F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45" y="3022629"/>
            <a:ext cx="4432561" cy="3286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F422B-A6EB-8D43-FC5A-B87D660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42" y="2412885"/>
            <a:ext cx="3614544" cy="41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77E6-8822-74C2-F454-20078637A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ACD2-6A46-3226-493C-7B26AF00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5" y="77857"/>
            <a:ext cx="984915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4BA86-DAF5-76EC-F8AC-70314A7E7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5" y="1288127"/>
            <a:ext cx="10752665" cy="3880773"/>
          </a:xfrm>
        </p:spPr>
        <p:txBody>
          <a:bodyPr/>
          <a:lstStyle/>
          <a:p>
            <a:pPr algn="just"/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 Haziran 2023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tarihinde “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PEM’in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 YILINDA, GEÇMİŞTEN BUGÜNE SINAİ MÜLKİYETİN YAŞANMIŞ HİKAYALERİ” Paneli ve Meslekte 40 yılını dolduran meslektaşlarımız için Ödül Töreni İstanbul’da gerçekleştirilmiştir.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F2C7D-E415-6438-9838-DDC6EB2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AF76A-3479-9CC5-CA3B-83F3E22E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FDFDC-7DC7-EAE8-A5EF-9AAFD10D1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665" y="3200825"/>
            <a:ext cx="2865368" cy="2949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937CE-4C05-B18E-5572-F929552D0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664" y="3576811"/>
            <a:ext cx="4006944" cy="21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1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35" y="77857"/>
            <a:ext cx="984915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35" y="1288127"/>
            <a:ext cx="10752665" cy="3880773"/>
          </a:xfrm>
        </p:spPr>
        <p:txBody>
          <a:bodyPr/>
          <a:lstStyle/>
          <a:p>
            <a:pPr algn="just"/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08 Ocak 2024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tarihinde hibrit olarak TOBBUYUM ve PEM işbirliği ile gerçekleştirilen “ALAN ADI UYUŞMAZLIK ÇÖZÜMÜ UYGULAMALARI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SEMİNERİ”nde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Uğur Yalçıner ve Seda İnal konuşma yapmıştır.</a:t>
            </a:r>
            <a:endParaRPr lang="tr-TR" sz="240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673" y="2968977"/>
            <a:ext cx="3724588" cy="37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8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35" y="77857"/>
            <a:ext cx="9849151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35" y="1288127"/>
            <a:ext cx="10752665" cy="3880773"/>
          </a:xfrm>
        </p:spPr>
        <p:txBody>
          <a:bodyPr/>
          <a:lstStyle/>
          <a:p>
            <a:pPr algn="just"/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 Ocak 2024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tarihinde TOBB Patent ve Marka Vekilleri Meclis toplantısına katılım sağlanmıştır ve vekillik mesleğinde yaşanılan sorunlar ve çözüm önerileri dile getirilmiş ve kurumlar arası işbirliğinde izlenebilecek yollar üzerinde görüş alışverişinde bulunulmuştur.</a:t>
            </a:r>
            <a:endParaRPr lang="tr-TR" sz="240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556" y="6379170"/>
            <a:ext cx="533400" cy="29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2361"/>
          <a:stretch/>
        </p:blipFill>
        <p:spPr>
          <a:xfrm>
            <a:off x="3211284" y="3198200"/>
            <a:ext cx="4793061" cy="26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265" y="156237"/>
            <a:ext cx="10157442" cy="13208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21" y="1592279"/>
            <a:ext cx="9813385" cy="3880773"/>
          </a:xfrm>
        </p:spPr>
        <p:txBody>
          <a:bodyPr/>
          <a:lstStyle/>
          <a:p>
            <a:pPr lvl="0" algn="just">
              <a:buClr>
                <a:srgbClr val="1CADE4"/>
              </a:buClr>
            </a:pPr>
            <a:r>
              <a:rPr lang="tr-T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 web sitesinde yer alan “KURUMSAL” başlığı altına “ÇALIŞMA GRUPLARI” sekmesi açılmış olup çalışma gruplarında yer alan üyelerin görsellerine yer verilmiştir.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329" y="6379169"/>
            <a:ext cx="533400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845" y="3532665"/>
            <a:ext cx="2528949" cy="2706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59" y="3532665"/>
            <a:ext cx="2043748" cy="2706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311" y="3567290"/>
            <a:ext cx="2612954" cy="2672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730" y="3567290"/>
            <a:ext cx="2086442" cy="27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865" y="81445"/>
            <a:ext cx="9850965" cy="1251545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1CADE4"/>
                </a:solidFill>
              </a:rPr>
              <a:t>Yönetim Kurulu Raporu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0865" y="707217"/>
            <a:ext cx="9850964" cy="596722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tr-TR" sz="10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 sitesinde yer alan BÜLTEN/DERGİ sekmesine aşağıdaki yayınlar eklenmiştir:</a:t>
            </a:r>
          </a:p>
          <a:p>
            <a:pPr algn="just"/>
            <a:endParaRPr lang="tr-TR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Pandemi Döneminin Markalara Tanınan Hoşgörü Süreleri ve Markayı Kullanma Yükümlülüğü Açısından Değerlendirilmesi </a:t>
            </a: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57238" lvl="2" indent="0" algn="just">
              <a:buNone/>
            </a:pPr>
            <a:r>
              <a:rPr lang="tr-TR" sz="9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Güldeniz DOĞAN ALKAN, Av. Dilan Sıla KAYALICA ve </a:t>
            </a:r>
            <a:r>
              <a:rPr lang="tr-TR" sz="9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</a:t>
            </a:r>
            <a:r>
              <a:rPr lang="tr-TR" sz="9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Av. Ayşe Irmak EROĞLU (Yayın Tarihi 02.12.2022)</a:t>
            </a:r>
          </a:p>
          <a:p>
            <a:pPr lvl="1" algn="just"/>
            <a:r>
              <a:rPr lang="tr-TR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Tek Harften Oluşan Markalarda Benzerlik Değerlendirmesi</a:t>
            </a: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55663" lvl="2" indent="0" algn="just">
              <a:buNone/>
            </a:pPr>
            <a:r>
              <a:rPr lang="tr-TR" sz="9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Dilan Sıla KAYALICA ve </a:t>
            </a:r>
            <a:r>
              <a:rPr lang="tr-TR" sz="9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</a:t>
            </a:r>
            <a:r>
              <a:rPr lang="tr-TR" sz="9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Av. Ayşe Irmak EROĞLU (Yayın Tarihi 06.09.202	</a:t>
            </a:r>
          </a:p>
          <a:p>
            <a:pPr lvl="1" algn="just"/>
            <a:r>
              <a:rPr lang="tr-TR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Türk Tasarım Hukukunda Bilgilenmiş Kullanıcı Kavramı</a:t>
            </a: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 algn="just">
              <a:buNone/>
            </a:pP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Av. Sultan BALLI (Yayın Tarihi 21.06.2022)</a:t>
            </a:r>
          </a:p>
          <a:p>
            <a:pPr lvl="1" algn="just"/>
            <a:r>
              <a:rPr lang="tr-TR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Çatı/Şemsiye Markalarda Benzerlik Değerlendirmes</a:t>
            </a: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marL="809625" lvl="1" indent="-352425" algn="just">
              <a:buNone/>
            </a:pP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Av. Dilan Sıla KAYALICA ve </a:t>
            </a:r>
            <a:r>
              <a:rPr lang="tr-TR" sz="9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</a:t>
            </a:r>
            <a:r>
              <a:rPr lang="tr-TR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Av. Ayşe Irmak EROĞLU (Yayın Tarihi 26.05.2022)</a:t>
            </a:r>
          </a:p>
          <a:p>
            <a:pPr lvl="1" algn="just"/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8" lvl="1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25986-DDFA-4184-94C4-460BDBDEA9AF}" type="slidenum">
              <a:rPr lang="tr-TR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tr-TR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214" y="6379170"/>
            <a:ext cx="533400" cy="29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100" y="4373652"/>
            <a:ext cx="2738302" cy="17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394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1088</TotalTime>
  <Words>909</Words>
  <Application>Microsoft Office PowerPoint</Application>
  <PresentationFormat>Widescreen</PresentationFormat>
  <Paragraphs>125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Symbol</vt:lpstr>
      <vt:lpstr>Times New Roman</vt:lpstr>
      <vt:lpstr>Trebuchet MS</vt:lpstr>
      <vt:lpstr>Wingdings 3</vt:lpstr>
      <vt:lpstr>Facet</vt:lpstr>
      <vt:lpstr>PowerPoint Presentation</vt:lpstr>
      <vt:lpstr>GÜNDEM</vt:lpstr>
      <vt:lpstr>Yönetim Kurulu Raporu</vt:lpstr>
      <vt:lpstr>Yönetim Kurulu Raporu</vt:lpstr>
      <vt:lpstr>Yönetim Kurulu Raporu</vt:lpstr>
      <vt:lpstr>Yönetim Kurulu Raporu</vt:lpstr>
      <vt:lpstr>Yönetim Kurulu Raporu</vt:lpstr>
      <vt:lpstr>Yönetim Kurulu Raporu</vt:lpstr>
      <vt:lpstr>Yönetim Kurulu Raporu</vt:lpstr>
      <vt:lpstr>Yönetim Kurulu Raporu</vt:lpstr>
      <vt:lpstr>Yönetim Kurulu Raporu</vt:lpstr>
      <vt:lpstr>PowerPoint Presentation</vt:lpstr>
      <vt:lpstr>PowerPoint Presentation</vt:lpstr>
      <vt:lpstr>Yönetim Kurulu Raporu</vt:lpstr>
      <vt:lpstr>Yönetim Kurulu Raporu</vt:lpstr>
      <vt:lpstr>Yönetim Kurulu Raporu</vt:lpstr>
      <vt:lpstr>Yönetim Kurulu Raporu</vt:lpstr>
      <vt:lpstr>PowerPoint Presentation</vt:lpstr>
      <vt:lpstr>PowerPoint Presentation</vt:lpstr>
      <vt:lpstr>2024-2026 yılları arasında;</vt:lpstr>
      <vt:lpstr>2024-2026 yılları arasında; ayrıca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Güldeniz Doğan Alkan</dc:creator>
  <cp:lastModifiedBy>Ugur YALÇINER</cp:lastModifiedBy>
  <cp:revision>169</cp:revision>
  <dcterms:created xsi:type="dcterms:W3CDTF">2018-11-22T09:07:46Z</dcterms:created>
  <dcterms:modified xsi:type="dcterms:W3CDTF">2024-02-29T10:26:20Z</dcterms:modified>
</cp:coreProperties>
</file>